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5" r:id="rId3"/>
    <p:sldId id="286" r:id="rId4"/>
    <p:sldId id="295" r:id="rId5"/>
    <p:sldId id="287" r:id="rId6"/>
    <p:sldId id="293" r:id="rId7"/>
    <p:sldId id="294" r:id="rId8"/>
    <p:sldId id="297" r:id="rId9"/>
    <p:sldId id="289" r:id="rId10"/>
    <p:sldId id="274" r:id="rId11"/>
    <p:sldId id="284" r:id="rId12"/>
    <p:sldId id="292" r:id="rId13"/>
    <p:sldId id="291" r:id="rId14"/>
    <p:sldId id="296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da Calegari" initials="MC" lastIdx="1" clrIdx="0">
    <p:extLst>
      <p:ext uri="{19B8F6BF-5375-455C-9EA6-DF929625EA0E}">
        <p15:presenceInfo xmlns:p15="http://schemas.microsoft.com/office/powerpoint/2012/main" userId="S-1-5-21-2658923339-3793741984-1593371390-30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A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9D8D0-B4B2-4EB5-938C-47E58E834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DFC77F-7602-436A-901A-30A4D8DE4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5F1EA3-30C1-45D5-B56C-1D8EF1F41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8D1C6A-A7BC-405B-A1E3-3147B0AA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61EA1B-33E6-437F-9111-454E1BC6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588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14A74-5264-46BB-AB8D-11ABE2D70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913EA9-1C13-4E7C-B361-229EAE032E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8EB9AE-B63C-4036-A846-CE05D8768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9F85FB-FA6D-457A-9321-8B764CC6B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431B4C-B931-41EA-A797-4AA88902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8237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C0624CF-9428-4158-A4B8-3E3E26DF09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75DDB32-F75E-48E2-8028-7184B5755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F74761-A2AD-45DD-9C54-1BDECACE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76131B-E396-4696-8808-70BC5524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53A5A0-571A-4B40-812C-5BC815667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34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EB17AA-A8ED-4935-B5AC-8136A3E4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911046-D20D-4054-8A34-741D7FA4C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C7ED41-A084-49B7-BBA7-D0863B38F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EB1DD6-E980-4DBF-A3EA-7E86AA00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9FC2E9-36F4-40EA-B18F-E559277C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2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0C7BF0-70E8-49C9-BFBB-68219235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A6772C-7A9E-489F-B78C-9943F2626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416731-0E5A-44DA-93B3-DA7FAA3C9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581EC4-0C08-4EF0-8A29-CDD324B96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EBA50D-E064-4338-99C3-CA2463095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92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B8771E-EAE9-4C52-9990-EBBCD3643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9AC1BD-E960-4042-A280-CAF54D7FD3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46F1303-76B9-44FA-8ACB-44EC30DA7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022138-79E8-41D0-87B1-2410189A4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667111D-04A7-4E08-B554-4533DE779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CED3651-010C-4BA7-B365-D3AA33ABC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63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D924C4-D18D-490B-AAC0-3E7469382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0EA2619-1749-411A-8329-19AF09C6D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1FB2275-997F-46A9-9097-B8752FB6C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6F7271-04B3-4CD6-9674-6011DEBE5A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E80618E-4EA0-4C7C-ABFA-F3FABEF7E9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600A1DF-9145-4594-8365-AC1EB1CA4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60062A8-1BE9-4D53-9912-9490E9C55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2F8652D-3483-4674-9882-2504752EE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849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BAE844-B555-404C-8CEF-0B6A37EFD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F712FB6-B285-4530-BD26-49DB5B7BE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9065C48-02C0-457F-AE22-4CD5210A3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B97D795-35EF-4DD8-948C-501904AB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719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3D77F08-5CFF-4829-9785-F8466D1B0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9E86322-DCD0-4B20-A633-8BCD023C9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9E2142-0659-4190-B8FD-0AFD223F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005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96EFB-6DBE-4A2D-90A3-8E247C82E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A03246-4406-47B5-9A46-FF21119FA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29261C3-D2EE-41C5-B14D-5794D678C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68F5B2-A02F-4405-A090-25738BB68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F9A2D8-C091-4243-9B93-B43657C9F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3A249FC-3D6A-4062-8ADE-FD20A00E9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040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33797-A068-4A52-9EDB-8C5D6B25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B348DDB-8C4D-4088-B39B-977F0FE41F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FBDCDCE-A538-4F34-A6BC-957BD6A6D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0D6201-6C36-4158-88A0-524E804FA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1A0E99-FBE5-4FC1-8B49-6F0B19930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F53DC2-DA5E-462B-8D17-15E2D6C3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3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90251A-C948-48D4-9A74-2A73F0965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1A07F55-4C75-4EA1-B2C9-74301B198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1E7169-D6AB-48EA-AC29-B0ACC115B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83EFB-8F32-4A70-9112-32B67641C8B0}" type="datetimeFigureOut">
              <a:rPr lang="pt-BR" smtClean="0"/>
              <a:t>08/04/2020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0B0CCF-AEEB-416D-8F88-DD00A2950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1F8DEB-5BDE-4DEF-AAB8-DEC8485F7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300FE-D32F-4F92-925E-FC5260017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74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ancodopovo.sp.gov.br/" TargetMode="External"/><Relationship Id="rId5" Type="http://schemas.openxmlformats.org/officeDocument/2006/relationships/hyperlink" Target="mailto:atendimento@adesampa.com.br" TargetMode="External"/><Relationship Id="rId4" Type="http://schemas.openxmlformats.org/officeDocument/2006/relationships/hyperlink" Target="mailto:contato@bancodopovo.sp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ancodopovo.sp.gov.br/" TargetMode="External"/><Relationship Id="rId5" Type="http://schemas.openxmlformats.org/officeDocument/2006/relationships/hyperlink" Target="mailto:atendimento@adesampa.com.br" TargetMode="External"/><Relationship Id="rId4" Type="http://schemas.openxmlformats.org/officeDocument/2006/relationships/hyperlink" Target="mailto:contato@bancodopovo.sp.gov.b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E558C53-C7CE-43CB-91D7-9B4AC8AF9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60361" y="5316378"/>
            <a:ext cx="11975812" cy="148396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2DA7983-E660-4B8E-AB0A-77079C542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277" y="5253232"/>
            <a:ext cx="5037325" cy="136834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A4AD976-5580-4944-A4CB-5CF7B6C0A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2546" y="5424142"/>
            <a:ext cx="2739454" cy="103124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DD4FD8D-58C7-4625-80D8-43CD36CEA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478"/>
            <a:ext cx="12121925" cy="530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25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2DF2082-9864-40DA-A337-1FF2AD849DC4}"/>
              </a:ext>
            </a:extLst>
          </p:cNvPr>
          <p:cNvSpPr/>
          <p:nvPr/>
        </p:nvSpPr>
        <p:spPr>
          <a:xfrm>
            <a:off x="397564" y="1370048"/>
            <a:ext cx="11396871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Linhas de Crédito Especiais COVID – 19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Público-alvo e condições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Microempreendedor individual (MEI), apresentar Certificado de Condição de MEI – CCMEI, expedido até 90 dias. Empresa Individual, Sociedade Limitada (Ltda.), Microempresa (ME), Empresas de Pequeno Porte (EPP), individual de Responsabilidade Limitada (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Eireli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), Associação Produtiva ou Cooperativa. O solicitante, obrigatoriamente, deverá ser o mesmo cadastrado no CNPJ, respondendo oficialmente pelo negócio.</a:t>
            </a: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Os empreendedores só poderão buscar crédito nos municípios aonde estão instalados os seus empreendimentos, mediante comprovação de endereço.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Limite de créditos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de R$ 200,00 até R$ 20.000,00.</a:t>
            </a:r>
          </a:p>
          <a:p>
            <a:pPr algn="just">
              <a:spcAft>
                <a:spcPts val="0"/>
              </a:spcAft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Taxa de juros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de 0,35% a.m.</a:t>
            </a:r>
          </a:p>
          <a:p>
            <a:endParaRPr lang="pt-BR" b="1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Prazo para pagamento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Até 36 meses</a:t>
            </a:r>
          </a:p>
          <a:p>
            <a:endParaRPr lang="pt-BR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Carência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té 3 meses</a:t>
            </a:r>
          </a:p>
          <a:p>
            <a:pPr algn="just">
              <a:spcAft>
                <a:spcPts val="0"/>
              </a:spcAft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34EA86-4B6B-4CF4-8F57-265A4188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319" y="0"/>
            <a:ext cx="3639453" cy="1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91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F439B7D-FBF6-4FAA-BE7A-1F3E3044D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272" y="0"/>
            <a:ext cx="3639453" cy="137004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F3A1E82-1B02-46C7-9355-C4CC0855AF3F}"/>
              </a:ext>
            </a:extLst>
          </p:cNvPr>
          <p:cNvSpPr txBox="1"/>
          <p:nvPr/>
        </p:nvSpPr>
        <p:spPr>
          <a:xfrm>
            <a:off x="593655" y="1622243"/>
            <a:ext cx="110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sz="2800" dirty="0"/>
              <a:t>Empreendedor Informal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342D22D-5EFE-4366-896E-76D010EBC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55" y="2654482"/>
            <a:ext cx="10715625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64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F439B7D-FBF6-4FAA-BE7A-1F3E3044D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272" y="0"/>
            <a:ext cx="3639453" cy="137004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F3A1E82-1B02-46C7-9355-C4CC0855AF3F}"/>
              </a:ext>
            </a:extLst>
          </p:cNvPr>
          <p:cNvSpPr txBox="1"/>
          <p:nvPr/>
        </p:nvSpPr>
        <p:spPr>
          <a:xfrm>
            <a:off x="593655" y="1622243"/>
            <a:ext cx="11004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sz="3200" dirty="0"/>
              <a:t>MEI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29B3055-0D97-4D63-B7B6-9F9F99239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55" y="2435501"/>
            <a:ext cx="10753725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64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F439B7D-FBF6-4FAA-BE7A-1F3E3044D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272" y="0"/>
            <a:ext cx="3639453" cy="137004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F3A1E82-1B02-46C7-9355-C4CC0855AF3F}"/>
              </a:ext>
            </a:extLst>
          </p:cNvPr>
          <p:cNvSpPr txBox="1"/>
          <p:nvPr/>
        </p:nvSpPr>
        <p:spPr>
          <a:xfrm>
            <a:off x="593655" y="1622243"/>
            <a:ext cx="1100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sz="2400" dirty="0"/>
              <a:t>Produtor Rural, ME, EPP, LTDA, EIRELLI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2E095A2-3F47-4792-B89F-24D5028AF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3" y="2243770"/>
            <a:ext cx="107632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6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8389A6-0C24-458D-BFEC-F7DD10FF2487}"/>
              </a:ext>
            </a:extLst>
          </p:cNvPr>
          <p:cNvSpPr txBox="1"/>
          <p:nvPr/>
        </p:nvSpPr>
        <p:spPr>
          <a:xfrm>
            <a:off x="103325" y="1420084"/>
            <a:ext cx="11985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Linhas </a:t>
            </a:r>
            <a:r>
              <a:rPr lang="pt-BR" sz="2800">
                <a:solidFill>
                  <a:schemeClr val="accent1"/>
                </a:solidFill>
                <a:latin typeface="Arial Black" panose="020B0A04020102020204" pitchFamily="34" charset="0"/>
              </a:rPr>
              <a:t>- BPP</a:t>
            </a:r>
            <a:endParaRPr lang="pt-BR" sz="28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971F9AB-C2A7-4E15-8AEA-EBEE2AD29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05"/>
            <a:ext cx="7424869" cy="136707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F73DFC2-43A4-4076-9C39-F604FC6F3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674" y="-41862"/>
            <a:ext cx="2536582" cy="154546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55D802D7-06DC-459A-9A91-CE25CB261B21}"/>
              </a:ext>
            </a:extLst>
          </p:cNvPr>
          <p:cNvSpPr/>
          <p:nvPr/>
        </p:nvSpPr>
        <p:spPr>
          <a:xfrm>
            <a:off x="177557" y="2342386"/>
            <a:ext cx="11836883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Na Capital e nos demais municípios, o atendimento pode ser realizado remotamente, por telefone,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</a:rPr>
              <a:t>Whatsapp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ou e-mail. Toda a operacionalização do atendimento remoto na capital e nos demais municípios é realizada em parceria com a Prefeitura de São Paulo e com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</a:rPr>
              <a:t>Adesampa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- Agência São Paulo de Desenvolvimento.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contato@bancodopovo.sp.gov.br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atendimento@adesampa.com.br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</a:rPr>
              <a:t>Whatsapp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(11) 98370 9775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97352-8802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97207-8260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97207-8260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94159-5378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Nova plataforma do Banco do Povo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www.bancodopovo.sp.gov.br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1DD0D64-1F52-4BC1-B579-E3D18EEFD5E6}"/>
              </a:ext>
            </a:extLst>
          </p:cNvPr>
          <p:cNvSpPr/>
          <p:nvPr/>
        </p:nvSpPr>
        <p:spPr>
          <a:xfrm>
            <a:off x="3962400" y="4055310"/>
            <a:ext cx="19878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94159-5378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97207-8260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3241 7380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3241 7133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3241 7313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4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08C2A9A-0528-43C9-AFE3-7FC8BA25B85D}"/>
              </a:ext>
            </a:extLst>
          </p:cNvPr>
          <p:cNvSpPr txBox="1"/>
          <p:nvPr/>
        </p:nvSpPr>
        <p:spPr>
          <a:xfrm>
            <a:off x="-1" y="1481142"/>
            <a:ext cx="11985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Juro Zero - SEBRAE</a:t>
            </a:r>
          </a:p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Empreenda Rápido</a:t>
            </a:r>
            <a:endParaRPr lang="pt-BR" sz="2800" dirty="0">
              <a:solidFill>
                <a:schemeClr val="accent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FBB7682-7DD5-4963-9543-44097EC2D59D}"/>
              </a:ext>
            </a:extLst>
          </p:cNvPr>
          <p:cNvSpPr/>
          <p:nvPr/>
        </p:nvSpPr>
        <p:spPr>
          <a:xfrm>
            <a:off x="206652" y="2422540"/>
            <a:ext cx="117786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Público-alvo e condições: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Primeiro financiamento solicitado por microempreendedores individuais (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MEIs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), sem restrições creditícias junto ao SERASA e CADIN Estadual, capacitados pelo SEBRAE-SP participantes dos Programas SUPER MEI, EMPREENDA RÁPIDO e de outros programas aprovados pelo COMITÊ GESTOR.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Limite de crédito: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Até R$ 15.000,00 (quinze mil reais).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Prazo para pagamento: 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Até 24 meses</a:t>
            </a:r>
          </a:p>
          <a:p>
            <a:endParaRPr lang="pt-BR" b="1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Carência: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mínimo 1 até 3 meses</a:t>
            </a:r>
          </a:p>
          <a:p>
            <a:endParaRPr lang="pt-BR" b="1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Taxa de Juro /Encargos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Juro Zero para pagamento em dia</a:t>
            </a:r>
          </a:p>
          <a:p>
            <a:endParaRPr lang="pt-BR" b="1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Análise de crédito e Operacionalização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Unidades do Banco do Povo Paulista, mediante realização de visita prévia ao(s) cliente(s) demandantes de financiamento. (excepcionalmente neste momento o atendimento está sendo realizado via telefone/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/portal) -</a:t>
            </a:r>
          </a:p>
          <a:p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25DD7FF6-F97A-4141-B9BF-A9304AEE8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05"/>
            <a:ext cx="7765775" cy="136707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C9058AB-C45A-4B62-913B-B78D865A4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218" y="-37167"/>
            <a:ext cx="2358887" cy="143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19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8389A6-0C24-458D-BFEC-F7DD10FF2487}"/>
              </a:ext>
            </a:extLst>
          </p:cNvPr>
          <p:cNvSpPr txBox="1"/>
          <p:nvPr/>
        </p:nvSpPr>
        <p:spPr>
          <a:xfrm>
            <a:off x="103325" y="1420084"/>
            <a:ext cx="11985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Linha 0,35% - SEBRAE</a:t>
            </a:r>
          </a:p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Empreenda Rápido</a:t>
            </a:r>
            <a:endParaRPr lang="pt-BR" sz="2800" dirty="0">
              <a:solidFill>
                <a:schemeClr val="accent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F436AE-8AAD-4B15-9662-CB7EBBB00DCC}"/>
              </a:ext>
            </a:extLst>
          </p:cNvPr>
          <p:cNvSpPr/>
          <p:nvPr/>
        </p:nvSpPr>
        <p:spPr>
          <a:xfrm>
            <a:off x="380963" y="2403247"/>
            <a:ext cx="11532741" cy="452431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b="1" dirty="0">
                <a:latin typeface="Arial"/>
                <a:ea typeface="SimSun"/>
                <a:cs typeface="Arial"/>
              </a:rPr>
              <a:t>Público-alvo e condições</a:t>
            </a:r>
            <a:r>
              <a:rPr lang="pt-BR" dirty="0">
                <a:latin typeface="Arial"/>
                <a:ea typeface="SimSun"/>
                <a:cs typeface="Arial"/>
              </a:rPr>
              <a:t>: </a:t>
            </a:r>
            <a:r>
              <a:rPr lang="pt-BR" dirty="0">
                <a:latin typeface="Arial"/>
                <a:cs typeface="Arial"/>
              </a:rPr>
              <a:t>Microempreendedores Individuais (</a:t>
            </a:r>
            <a:r>
              <a:rPr lang="pt-BR" dirty="0" err="1">
                <a:latin typeface="Arial"/>
                <a:cs typeface="Arial"/>
              </a:rPr>
              <a:t>MEIs</a:t>
            </a:r>
            <a:r>
              <a:rPr lang="pt-BR" dirty="0">
                <a:latin typeface="Arial"/>
                <a:cs typeface="Arial"/>
              </a:rPr>
              <a:t>), Microempresas (</a:t>
            </a:r>
            <a:r>
              <a:rPr lang="pt-BR" dirty="0" err="1">
                <a:latin typeface="Arial"/>
                <a:cs typeface="Arial"/>
              </a:rPr>
              <a:t>MEs</a:t>
            </a:r>
            <a:r>
              <a:rPr lang="pt-BR" dirty="0">
                <a:latin typeface="Arial"/>
                <a:cs typeface="Arial"/>
              </a:rPr>
              <a:t>) e Empresas de Pequeno Porte (</a:t>
            </a:r>
            <a:r>
              <a:rPr lang="pt-BR" dirty="0" err="1">
                <a:latin typeface="Arial"/>
                <a:cs typeface="Arial"/>
              </a:rPr>
              <a:t>EPPs</a:t>
            </a:r>
            <a:r>
              <a:rPr lang="pt-BR" dirty="0">
                <a:latin typeface="Arial"/>
                <a:cs typeface="Arial"/>
              </a:rPr>
              <a:t>), sem restrições creditícias junto ao SERASA e CADIN Estadual, concluintes de capacitação disponibilizada pelo SEBRAE-SP no período de até 2 anos anteriores à solicitação, com carga horária de pelo menos 24 horas,</a:t>
            </a:r>
            <a:r>
              <a:rPr lang="pt-BR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lang="pt-BR" dirty="0">
                <a:latin typeface="Arial"/>
                <a:cs typeface="Arial"/>
              </a:rPr>
              <a:t>e concluintes do Programa Empreenda Rápido.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Limite de crédito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Até R$ 21.000,00 (vinte e um mil reais).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Prazo para pagamento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Até 36 meses</a:t>
            </a:r>
          </a:p>
          <a:p>
            <a:endParaRPr lang="pt-BR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Carência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mínimo 1 até 3 meses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Taxa de Juro /Encargos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0,35% a.m.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Análise de crédito e Operacionalização</a:t>
            </a:r>
            <a:r>
              <a:rPr lang="pt-BR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Unidades do Banco do Povo Paulista, mediante realização de visita prévia ao(s) cliente(s) demandantes de financiamento. (excepcionalmente neste momento o atendimento está sendo realizado via telefone/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/portal)</a:t>
            </a:r>
            <a:endParaRPr lang="pt-BR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971F9AB-C2A7-4E15-8AEA-EBEE2AD29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05"/>
            <a:ext cx="7424869" cy="136707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F73DFC2-43A4-4076-9C39-F604FC6F3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674" y="-41862"/>
            <a:ext cx="2536582" cy="154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47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8389A6-0C24-458D-BFEC-F7DD10FF2487}"/>
              </a:ext>
            </a:extLst>
          </p:cNvPr>
          <p:cNvSpPr txBox="1"/>
          <p:nvPr/>
        </p:nvSpPr>
        <p:spPr>
          <a:xfrm>
            <a:off x="103325" y="1420084"/>
            <a:ext cx="11985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Linhas - SEBRAE</a:t>
            </a:r>
          </a:p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Empreenda Rápido</a:t>
            </a:r>
            <a:endParaRPr lang="pt-BR" sz="2800" dirty="0">
              <a:solidFill>
                <a:schemeClr val="accent1"/>
              </a:solidFill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971F9AB-C2A7-4E15-8AEA-EBEE2AD29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05"/>
            <a:ext cx="7424869" cy="136707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F73DFC2-43A4-4076-9C39-F604FC6F3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674" y="-41862"/>
            <a:ext cx="2536582" cy="154546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D0D8444-CF15-4E13-8D4F-F621CC89F995}"/>
              </a:ext>
            </a:extLst>
          </p:cNvPr>
          <p:cNvSpPr/>
          <p:nvPr/>
        </p:nvSpPr>
        <p:spPr>
          <a:xfrm>
            <a:off x="116025" y="2482948"/>
            <a:ext cx="11836883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Na Capital e nos demais municípios, o atendimento pode ser realizado remotamente, por telefone,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</a:rPr>
              <a:t>Whatsapp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ou e-mail. Toda a operacionalização do atendimento remoto na capital e nos demais municípios é realizada em parceria com a Prefeitura de São Paulo e com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</a:rPr>
              <a:t>Adesampa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- Agência São Paulo de Desenvolvimento.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contato@bancodopovo.sp.gov.br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atendimento@adesampa.com.br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</a:rPr>
              <a:t>Whatsapp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 (11) 98370 9775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97352-8802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97207-8260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97207-8260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94159-5378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Nova plataforma do Banco do Povo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www.bancodopovo.sp.gov.br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3CCDDE0-F43E-4E2B-A0C7-ED5723F569AF}"/>
              </a:ext>
            </a:extLst>
          </p:cNvPr>
          <p:cNvSpPr/>
          <p:nvPr/>
        </p:nvSpPr>
        <p:spPr>
          <a:xfrm>
            <a:off x="3193774" y="4187832"/>
            <a:ext cx="19878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94159-5378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97207-8260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3241 7380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3241 7133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(11) 3241 7313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184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8389A6-0C24-458D-BFEC-F7DD10FF2487}"/>
              </a:ext>
            </a:extLst>
          </p:cNvPr>
          <p:cNvSpPr txBox="1"/>
          <p:nvPr/>
        </p:nvSpPr>
        <p:spPr>
          <a:xfrm>
            <a:off x="103325" y="1440710"/>
            <a:ext cx="11985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1"/>
                </a:solidFill>
                <a:latin typeface="Arial Black" panose="020B0A04020102020204" pitchFamily="34" charset="0"/>
              </a:rPr>
              <a:t>Finalidade do Crédito - SEBRAE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20BA3C5-68F7-4435-9D71-1A379EE840DC}"/>
              </a:ext>
            </a:extLst>
          </p:cNvPr>
          <p:cNvSpPr/>
          <p:nvPr/>
        </p:nvSpPr>
        <p:spPr>
          <a:xfrm>
            <a:off x="103325" y="1810042"/>
            <a:ext cx="11985349" cy="5000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Máquinas e Equipamentos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Equipamentos e Acessórios para veículos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Materiais de construção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SimSun" panose="02010600030101010101" pitchFamily="2" charset="-122"/>
              </a:rPr>
              <a:t>Veículos utilitários: o veículo deverá ser utilizado exclusivamente na atividade de transporte de cargas, transporte de equipamentos para prestação de serviços ou transporte de pessoas. Caso o valor do bem supere o valor financiado, a contrapartida do empresário não poderá ser superior a 50% do valor financiado. Não entram nesta regra veículos como Food </a:t>
            </a:r>
            <a:r>
              <a:rPr lang="pt-BR" sz="1500" dirty="0" err="1">
                <a:latin typeface="Arial" panose="020B0604020202020204" pitchFamily="34" charset="0"/>
                <a:ea typeface="SimSun" panose="02010600030101010101" pitchFamily="2" charset="-122"/>
              </a:rPr>
              <a:t>Truck</a:t>
            </a:r>
            <a:r>
              <a:rPr lang="pt-BR" sz="1500" dirty="0">
                <a:latin typeface="Arial" panose="020B0604020202020204" pitchFamily="34" charset="0"/>
                <a:ea typeface="SimSun" panose="02010600030101010101" pitchFamily="2" charset="-122"/>
              </a:rPr>
              <a:t>, Trailer, Van Escolar e Caminhão de carga.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Software e Hardware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Motocicletas e Ciclomotores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Ferramentas para Trabalho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Outros bens duráveis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Estoque e matéria prima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Capital de giro para contratação de funcionários, desde que vinculado à um projeto de investimento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t-BR" sz="1500" dirty="0">
                <a:latin typeface="Arial" panose="020B0604020202020204" pitchFamily="34" charset="0"/>
                <a:ea typeface="Times New Roman" panose="02020603050405020304" pitchFamily="18" charset="0"/>
              </a:rPr>
              <a:t>Capital de giro puro, durante períodos de calamidade pública, decretada em âmbito nacional ou estadual.</a:t>
            </a:r>
            <a:endParaRPr lang="pt-B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61FB3C9-5902-4347-A8F0-C2D861A97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05"/>
            <a:ext cx="7424869" cy="136707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91F5AB2-AD9F-4FE1-B4F5-D64325BA5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178" y="-27577"/>
            <a:ext cx="2406077" cy="146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0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8389A6-0C24-458D-BFEC-F7DD10FF2487}"/>
              </a:ext>
            </a:extLst>
          </p:cNvPr>
          <p:cNvSpPr txBox="1"/>
          <p:nvPr/>
        </p:nvSpPr>
        <p:spPr>
          <a:xfrm>
            <a:off x="103325" y="1549917"/>
            <a:ext cx="11985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Linhas BANCO DO POVO</a:t>
            </a:r>
          </a:p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Empreenda Rápido</a:t>
            </a:r>
            <a:endParaRPr lang="pt-BR" sz="2800" dirty="0">
              <a:solidFill>
                <a:schemeClr val="accent1"/>
              </a:solidFill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971F9AB-C2A7-4E15-8AEA-EBEE2AD29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05"/>
            <a:ext cx="7424869" cy="136707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BFB5573-0F25-48BF-8356-E7CCE001D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2" y="2781300"/>
            <a:ext cx="10810875" cy="12954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D3C3791-A0AB-4604-A122-0C9CB9E8B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7747" y="108655"/>
            <a:ext cx="3043106" cy="114555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52FDAB9-7A67-4641-918D-9068F34F22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124" y="4076700"/>
            <a:ext cx="109156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0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971F9AB-C2A7-4E15-8AEA-EBEE2AD29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05"/>
            <a:ext cx="7424869" cy="136707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D3C3791-A0AB-4604-A122-0C9CB9E8B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747" y="108655"/>
            <a:ext cx="3043106" cy="114555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26F1027-3F01-4378-9ECE-15BCD0C9A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61" y="2669277"/>
            <a:ext cx="10734675" cy="322897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B88A267-E4D2-4C31-AA4D-0E9798FE993E}"/>
              </a:ext>
            </a:extLst>
          </p:cNvPr>
          <p:cNvSpPr txBox="1"/>
          <p:nvPr/>
        </p:nvSpPr>
        <p:spPr>
          <a:xfrm>
            <a:off x="103325" y="1549917"/>
            <a:ext cx="11985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Linhas BANCO DO POVO</a:t>
            </a:r>
          </a:p>
          <a:p>
            <a:pPr algn="ctr"/>
            <a:r>
              <a:rPr lang="pt-BR" sz="2800" dirty="0">
                <a:solidFill>
                  <a:schemeClr val="accent1"/>
                </a:solidFill>
                <a:latin typeface="Arial Black" panose="020B0A04020102020204" pitchFamily="34" charset="0"/>
              </a:rPr>
              <a:t>Empreenda Rápido</a:t>
            </a:r>
            <a:endParaRPr lang="pt-BR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78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971F9AB-C2A7-4E15-8AEA-EBEE2AD29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05"/>
            <a:ext cx="7424869" cy="136707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D3C3791-A0AB-4604-A122-0C9CB9E8B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747" y="108655"/>
            <a:ext cx="3043106" cy="114555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B88A267-E4D2-4C31-AA4D-0E9798FE993E}"/>
              </a:ext>
            </a:extLst>
          </p:cNvPr>
          <p:cNvSpPr txBox="1"/>
          <p:nvPr/>
        </p:nvSpPr>
        <p:spPr>
          <a:xfrm>
            <a:off x="103325" y="1722445"/>
            <a:ext cx="11985349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800" dirty="0">
                <a:solidFill>
                  <a:schemeClr val="accent1"/>
                </a:solidFill>
                <a:latin typeface="Arial Black"/>
              </a:rPr>
              <a:t>Cursos Elegíveis (75% de aproveitamento/presença)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38D2133-7CE9-4E3C-8E8C-7EC27F1EE6B0}"/>
              </a:ext>
            </a:extLst>
          </p:cNvPr>
          <p:cNvSpPr txBox="1"/>
          <p:nvPr/>
        </p:nvSpPr>
        <p:spPr>
          <a:xfrm>
            <a:off x="655607" y="2582175"/>
            <a:ext cx="6251275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 dirty="0">
                <a:cs typeface="Calibri"/>
              </a:rPr>
              <a:t>PF e MEI</a:t>
            </a:r>
            <a:endParaRPr lang="pt-BR" sz="2800" b="1" dirty="0"/>
          </a:p>
          <a:p>
            <a:r>
              <a:rPr lang="pt-BR" dirty="0">
                <a:cs typeface="Calibri"/>
              </a:rPr>
              <a:t>- SUPERMEI – PRIMEIROS PASSOS (Presencial: Técnico + Gestão);</a:t>
            </a:r>
          </a:p>
          <a:p>
            <a:r>
              <a:rPr lang="pt-BR" dirty="0">
                <a:cs typeface="Calibri"/>
              </a:rPr>
              <a:t>- SUPERMEI – PRIMEIROS PASSOS GESTÃO (Presencial);</a:t>
            </a:r>
          </a:p>
          <a:p>
            <a:r>
              <a:rPr lang="pt-BR" dirty="0">
                <a:cs typeface="Calibri"/>
              </a:rPr>
              <a:t>- EMPREENDA RÁPIDO ONLINE (Polo de Transmissão - Tele aula)</a:t>
            </a:r>
          </a:p>
          <a:p>
            <a:endParaRPr lang="pt-BR" dirty="0">
              <a:cs typeface="Calibri"/>
            </a:endParaRPr>
          </a:p>
          <a:p>
            <a:r>
              <a:rPr lang="pt-BR" sz="2800" b="1" dirty="0">
                <a:cs typeface="Calibri"/>
              </a:rPr>
              <a:t>MEI</a:t>
            </a:r>
          </a:p>
          <a:p>
            <a:r>
              <a:rPr lang="pt-BR" dirty="0">
                <a:ea typeface="+mn-lt"/>
                <a:cs typeface="+mn-lt"/>
              </a:rPr>
              <a:t>- SUPERMEI (Egressos dos últimos 24 meses);</a:t>
            </a:r>
            <a:endParaRPr lang="pt-BR" dirty="0"/>
          </a:p>
          <a:p>
            <a:r>
              <a:rPr lang="pt-BR" dirty="0">
                <a:cs typeface="Calibri"/>
              </a:rPr>
              <a:t>- SUPERMEI – ORGANIZE SEU NEGÓCIO (Presencial ou EAD);</a:t>
            </a:r>
          </a:p>
          <a:p>
            <a:r>
              <a:rPr lang="pt-BR" dirty="0">
                <a:cs typeface="Calibri"/>
              </a:rPr>
              <a:t>- SUPERMEI – PRONTO PARA CRESCER (Presencial ou EAD).</a:t>
            </a:r>
          </a:p>
          <a:p>
            <a:endParaRPr lang="pt-BR" dirty="0">
              <a:cs typeface="Calibri"/>
            </a:endParaRPr>
          </a:p>
          <a:p>
            <a:endParaRPr lang="pt-BR" dirty="0">
              <a:cs typeface="Calibri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D4775A6-D15F-44C6-B960-A8D17E7CD65B}"/>
              </a:ext>
            </a:extLst>
          </p:cNvPr>
          <p:cNvSpPr txBox="1"/>
          <p:nvPr/>
        </p:nvSpPr>
        <p:spPr>
          <a:xfrm>
            <a:off x="785004" y="6104627"/>
            <a:ext cx="10765765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600" b="1" dirty="0">
                <a:cs typeface="Calibri"/>
              </a:rPr>
              <a:t>Os cursos EAD estão disponíveis no portal: www.empreendarapido.sp.gov.br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694F659-0452-4DB6-BCAD-F3626BB8F32A}"/>
              </a:ext>
            </a:extLst>
          </p:cNvPr>
          <p:cNvSpPr txBox="1"/>
          <p:nvPr/>
        </p:nvSpPr>
        <p:spPr>
          <a:xfrm>
            <a:off x="7801154" y="2582173"/>
            <a:ext cx="3950898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 dirty="0">
                <a:cs typeface="Segoe UI"/>
              </a:rPr>
              <a:t>MEI, ME e EPP</a:t>
            </a:r>
            <a:r>
              <a:rPr lang="en-US" sz="2800" b="1" dirty="0">
                <a:cs typeface="Segoe UI"/>
              </a:rPr>
              <a:t>​</a:t>
            </a:r>
            <a:endParaRPr lang="pt-BR" dirty="0"/>
          </a:p>
          <a:p>
            <a:r>
              <a:rPr lang="pt-BR" dirty="0">
                <a:cs typeface="Segoe UI"/>
              </a:rPr>
              <a:t>- TRILHA PERFORMANCE (EAD);​</a:t>
            </a:r>
          </a:p>
          <a:p>
            <a:r>
              <a:rPr lang="pt-BR" dirty="0">
                <a:cs typeface="Segoe UI"/>
              </a:rPr>
              <a:t>- TRILHA COMPETITIVIDADE (EAD);</a:t>
            </a:r>
            <a:r>
              <a:rPr lang="en-US" dirty="0">
                <a:cs typeface="Segoe UI"/>
              </a:rPr>
              <a:t>​</a:t>
            </a:r>
          </a:p>
          <a:p>
            <a:r>
              <a:rPr lang="pt-BR" dirty="0">
                <a:cs typeface="Segoe UI"/>
              </a:rPr>
              <a:t>- TRILHA PRODUTIVIDADE (EAD)</a:t>
            </a:r>
          </a:p>
        </p:txBody>
      </p:sp>
    </p:spTree>
    <p:extLst>
      <p:ext uri="{BB962C8B-B14F-4D97-AF65-F5344CB8AC3E}">
        <p14:creationId xmlns:p14="http://schemas.microsoft.com/office/powerpoint/2010/main" val="3358754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797CD2-3A83-4C99-A7BD-D47FBC530508}"/>
              </a:ext>
            </a:extLst>
          </p:cNvPr>
          <p:cNvSpPr txBox="1"/>
          <p:nvPr/>
        </p:nvSpPr>
        <p:spPr>
          <a:xfrm>
            <a:off x="8819320" y="313116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 Black" panose="020B0A04020102020204" pitchFamily="34" charset="0"/>
              </a:rPr>
              <a:t>Crédito</a:t>
            </a:r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F439B7D-FBF6-4FAA-BE7A-1F3E3044D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111" y="-2105"/>
            <a:ext cx="3639453" cy="137004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F3A1E82-1B02-46C7-9355-C4CC0855AF3F}"/>
              </a:ext>
            </a:extLst>
          </p:cNvPr>
          <p:cNvSpPr txBox="1"/>
          <p:nvPr/>
        </p:nvSpPr>
        <p:spPr>
          <a:xfrm>
            <a:off x="832194" y="2274838"/>
            <a:ext cx="110046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sz="4800" dirty="0"/>
              <a:t>Linhas de Crédito</a:t>
            </a:r>
          </a:p>
          <a:p>
            <a:r>
              <a:rPr lang="pt-BR" sz="4800" dirty="0"/>
              <a:t>Banco do Povo</a:t>
            </a:r>
          </a:p>
        </p:txBody>
      </p:sp>
    </p:spTree>
    <p:extLst>
      <p:ext uri="{BB962C8B-B14F-4D97-AF65-F5344CB8AC3E}">
        <p14:creationId xmlns:p14="http://schemas.microsoft.com/office/powerpoint/2010/main" val="2997924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1000</Words>
  <Application>Microsoft Office PowerPoint</Application>
  <PresentationFormat>Widescreen</PresentationFormat>
  <Paragraphs>125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Cibele Rodrigues Silva</dc:creator>
  <cp:lastModifiedBy>Cibele Rodrigues Silva</cp:lastModifiedBy>
  <cp:revision>236</cp:revision>
  <dcterms:created xsi:type="dcterms:W3CDTF">2020-03-23T19:25:59Z</dcterms:created>
  <dcterms:modified xsi:type="dcterms:W3CDTF">2020-04-08T13:39:26Z</dcterms:modified>
</cp:coreProperties>
</file>